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323" r:id="rId3"/>
    <p:sldId id="327" r:id="rId4"/>
    <p:sldId id="328" r:id="rId5"/>
    <p:sldId id="330" r:id="rId6"/>
    <p:sldId id="329" r:id="rId7"/>
    <p:sldId id="275" r:id="rId8"/>
    <p:sldId id="332" r:id="rId9"/>
    <p:sldId id="33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9"/>
    <p:restoredTop sz="93641"/>
  </p:normalViewPr>
  <p:slideViewPr>
    <p:cSldViewPr snapToGrid="0" snapToObjects="1">
      <p:cViewPr varScale="1">
        <p:scale>
          <a:sx n="101" d="100"/>
          <a:sy n="101" d="100"/>
        </p:scale>
        <p:origin x="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6939B-C2BD-984A-B580-7D8280183BCE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9A83E-0401-A34D-9C72-7E11B0EBD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5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7FC9-EB7A-7549-9100-EC301E4F2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06314-D634-B242-A8A1-A7D3A2172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85114-DFAD-FA42-99B8-ABC78BA6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DDAC-B3A1-A34A-8F6F-602C17030888}" type="datetime1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1FAE-5F87-7F4A-9CCA-B8F12400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5C2FB-62A5-FE46-AC0B-A30E7EA0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E11B-CB46-C742-9413-DA364E5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831B-ED8E-524D-BE5E-DCB04FAC2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D360D-C09F-0042-8921-689C24589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1DDE4-2D7D-0A4B-B873-4F13C6271F3F}" type="datetime1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5C5F-D3A3-A646-80A1-CA4F2055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5633-35E0-1342-8AD3-030863EE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3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0BE4A-698F-8441-B90B-4DD98123E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D087F-2D87-2B4A-A336-5A5BDC822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C8B5-4535-5647-97E7-7C8451D8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8A2-94C0-7648-8850-E79F070A3604}" type="datetime1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05573-B435-E649-8E0C-6C51B2C2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2DF6B-D06E-EB4B-8B56-7945E559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E9F5-78A5-7E47-A51B-BBACFB93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A9B87-2563-FF49-97C7-FDB09B7C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E9A14-FF9A-9341-954A-8B797FAC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9794-B2EB-1943-BBD5-BBB575F9362D}" type="datetime1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4C552-29DA-6B4C-A1EF-8D282A9A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94E0F-9E13-7043-BEAC-407BCDA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9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B985-3AD1-0A4E-AC60-C8A3DCCF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FCA01-5AC6-7F43-92DD-09ABDB508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D3608-6127-0445-8560-AA565DE4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C646-7E1C-D342-ACAB-10A980E553F5}" type="datetime1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6F776-EA9A-0B4D-B0D8-42AF2F04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AD63-795E-8E46-A334-A2122F1E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6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E4BD-48C7-6546-BB94-E053C140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EF381-EF85-6D4A-B00F-55EF8A134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97458-2564-DA42-A58A-44B80E39A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6E1FC-9DDD-8848-94C3-D3F2779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6F1B-A584-9740-B9CC-3BE151A5FFD8}" type="datetime1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FD095-03DB-C449-A514-88105F3A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AF230-98BC-AD4A-93A4-371C839C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7FE3-604D-5E41-B28D-A76AA24E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5E32E-0769-A44E-B0A0-5CBBFBE7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B67E9-ED2B-5142-8093-87F1300BD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03D17-9BBD-914D-BAF3-0F417301B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978B4-19FE-0C4E-8190-403E4347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B1FFB-A876-3B48-9421-20B9B7F0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CEF6-DE97-8C4E-A864-E1C604BE34E3}" type="datetime1">
              <a:rPr lang="en-US" smtClean="0"/>
              <a:t>9/4/18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DDAFF-4366-F64C-A733-657E9564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7022AB-166E-0C43-BA74-44F24F86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71EE-34A9-3F44-B4A6-BC6D441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8D67C-5A5F-BE48-BA73-C886BFDC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4C16-9C82-704A-8EEE-29BA836E2F19}" type="datetime1">
              <a:rPr lang="en-US" smtClean="0"/>
              <a:t>9/4/18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7026D-05C6-7C45-8AC7-F6E0F541B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544E9-8A61-634B-8666-644EB25C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F6AAD-B439-8046-9684-2DCC1033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66EB-4E69-A94C-9E2E-58BC3167CFA9}" type="datetime1">
              <a:rPr lang="en-US" smtClean="0"/>
              <a:t>9/4/18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5B655-4147-E441-9ADD-A7F48982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9F4FF-0802-9D45-B611-0AA40D01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4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3DF0-EB36-D94A-AC72-E47A27462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0FA92-9DDC-8F47-9C91-AAD58C2AF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870A4-C063-E842-B0E6-65EE01A17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139FA-BA47-3342-8D8A-6B0B00CC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3C1B-6FB8-014B-8C40-9F140E22D834}" type="datetime1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A7600-BDF2-0E40-9712-E715096D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E18C-2963-7A4F-98B1-0E6976B2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6EDF-22E0-8D41-B6E7-B9975E74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46061-0198-524D-82B8-567EB785F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7BBDF-8A58-6D4B-A621-75351B9F4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7AE93-EC84-2045-9D83-E7B10757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74562-6797-8A43-8A7D-25CB7BC8E00C}" type="datetime1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EE2A-A4D3-004D-8CA6-8BE60181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0027F-2959-8740-9557-B36F4C73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6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FA67B-1A12-3F4A-9E87-A303A8C4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706B-C34E-1F44-BF0A-5F9C13EE4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83D8-E35F-3B4B-A971-2BEBD9DF6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551D4-79AA-D344-8FF9-1ECB79C05119}" type="datetime1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A3C66-6F9F-3C4D-B0B0-DB8D14C24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C13D-EDDE-D648-8719-0E773DE71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3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epa.gov/outdoor-air-quality-dat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irnow.gov/index.cfm?action=airnow.local_state&amp;stateid=5&amp;mapcenter=0&amp;tabs=0" TargetMode="External"/><Relationship Id="rId2" Type="http://schemas.openxmlformats.org/officeDocument/2006/relationships/hyperlink" Target="https://airnow.gov/index.cfm?action=airnow.local_city&amp;mapcenter=0&amp;cityid=31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9BA8-CFCE-D84A-BBB6-196BCA163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8485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Data, Environment and Society</a:t>
            </a:r>
            <a:br>
              <a:rPr lang="en-US" dirty="0"/>
            </a:br>
            <a:br>
              <a:rPr lang="en-US" dirty="0"/>
            </a:br>
            <a:r>
              <a:rPr lang="en-US" sz="7300" dirty="0"/>
              <a:t>Lecture 4</a:t>
            </a:r>
            <a:r>
              <a:rPr lang="en-US" sz="7300"/>
              <a:t>: More pandas</a:t>
            </a:r>
            <a:endParaRPr lang="en-US" sz="73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C8A9D-DF07-BA49-B598-8707BF2BA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9550"/>
            <a:ext cx="9144000" cy="1655762"/>
          </a:xfrm>
        </p:spPr>
        <p:txBody>
          <a:bodyPr/>
          <a:lstStyle/>
          <a:p>
            <a:r>
              <a:rPr lang="en-US" dirty="0"/>
              <a:t>September 4, 2018</a:t>
            </a:r>
          </a:p>
          <a:p>
            <a:r>
              <a:rPr lang="en-US" dirty="0"/>
              <a:t>Instructor: Duncan </a:t>
            </a:r>
            <a:r>
              <a:rPr lang="en-US" dirty="0" err="1"/>
              <a:t>Calllaway</a:t>
            </a:r>
            <a:endParaRPr lang="en-US" dirty="0"/>
          </a:p>
          <a:p>
            <a:r>
              <a:rPr lang="en-US" dirty="0"/>
              <a:t>GSI: </a:t>
            </a:r>
            <a:r>
              <a:rPr lang="en-US" dirty="0" err="1"/>
              <a:t>Seigi</a:t>
            </a:r>
            <a:r>
              <a:rPr lang="en-US" dirty="0"/>
              <a:t> </a:t>
            </a:r>
            <a:r>
              <a:rPr lang="en-US" dirty="0" err="1"/>
              <a:t>Karasaki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21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29F6-84F8-F341-BC98-61AF4AF8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94E5-A5D1-0F46-9790-EB44608A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1 due last Friday</a:t>
            </a:r>
          </a:p>
          <a:p>
            <a:r>
              <a:rPr lang="en-US" dirty="0"/>
              <a:t>Lab 2 due this Friday</a:t>
            </a:r>
          </a:p>
          <a:p>
            <a:pPr lvl="1"/>
            <a:r>
              <a:rPr lang="en-US" dirty="0"/>
              <a:t>I understand there is a problem with the baby names data set – we will get back to you today. </a:t>
            </a:r>
          </a:p>
          <a:p>
            <a:r>
              <a:rPr lang="en-US" dirty="0"/>
              <a:t>HW1 due today</a:t>
            </a:r>
          </a:p>
          <a:p>
            <a:pPr lvl="1"/>
            <a:r>
              <a:rPr lang="en-US" dirty="0"/>
              <a:t>Need to run notebook up to the point of the “broken cell”</a:t>
            </a:r>
          </a:p>
          <a:p>
            <a:pPr lvl="1"/>
            <a:r>
              <a:rPr lang="en-US" dirty="0"/>
              <a:t>…then run everything after that cell.  </a:t>
            </a:r>
          </a:p>
          <a:p>
            <a:r>
              <a:rPr lang="en-US" dirty="0"/>
              <a:t>HW2 due next Tuesday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B9AC-8210-0641-A7DE-8AB1B992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68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FFC7D-81AC-3548-AFB3-EDCA6D53C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FDC22-3C75-A246-BEA1-1D95EC875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We’ll keep working with pandas.  Key ideas</a:t>
            </a:r>
          </a:p>
          <a:p>
            <a:pPr lvl="1"/>
            <a:r>
              <a:rPr lang="en-US" dirty="0"/>
              <a:t>Merging data frames</a:t>
            </a:r>
          </a:p>
          <a:p>
            <a:pPr lvl="1"/>
            <a:r>
              <a:rPr lang="en-US" dirty="0"/>
              <a:t>Logical indexing</a:t>
            </a:r>
          </a:p>
          <a:p>
            <a:pPr lvl="1"/>
            <a:r>
              <a:rPr lang="en-US" dirty="0"/>
              <a:t>‘</a:t>
            </a:r>
            <a:r>
              <a:rPr lang="en-US" dirty="0" err="1"/>
              <a:t>groupby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See </a:t>
            </a:r>
            <a:r>
              <a:rPr lang="en-US" dirty="0" err="1"/>
              <a:t>ipynb</a:t>
            </a:r>
            <a:r>
              <a:rPr lang="en-US" dirty="0"/>
              <a:t> files in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r>
              <a:rPr lang="en-US" dirty="0"/>
              <a:t>We’ll talk a little about the data sets in HW2</a:t>
            </a:r>
          </a:p>
          <a:p>
            <a:pPr lvl="1"/>
            <a:r>
              <a:rPr lang="en-US" dirty="0"/>
              <a:t>Baby names</a:t>
            </a:r>
          </a:p>
          <a:p>
            <a:pPr lvl="1"/>
            <a:r>
              <a:rPr lang="en-US" dirty="0"/>
              <a:t>Air quality data</a:t>
            </a:r>
          </a:p>
          <a:p>
            <a:pPr lvl="1"/>
            <a:r>
              <a:rPr lang="en-US" dirty="0"/>
              <a:t>I’ll use this ppt for that discussion.</a:t>
            </a:r>
          </a:p>
          <a:p>
            <a:r>
              <a:rPr lang="en-US" dirty="0"/>
              <a:t>I am going to postpone reading discussion to Thursday</a:t>
            </a:r>
          </a:p>
          <a:p>
            <a:pPr lvl="1"/>
            <a:r>
              <a:rPr lang="en-US" dirty="0"/>
              <a:t>This lines up better with the content of that lecture</a:t>
            </a:r>
          </a:p>
          <a:p>
            <a:pPr lvl="1"/>
            <a:r>
              <a:rPr lang="en-US" dirty="0"/>
              <a:t>And gives us more time to discuss pandas and the HW data sets today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EA928-F777-F24E-ADD8-EFD9789E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8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F9301-055B-D74D-B420-C90EB94E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EPA air quality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01AB3-8E8E-2A41-9AB9-DE0A5E002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5600" cy="435133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Here</a:t>
            </a:r>
            <a:r>
              <a:rPr lang="en-US" dirty="0"/>
              <a:t> is a link to the source page.</a:t>
            </a:r>
          </a:p>
          <a:p>
            <a:r>
              <a:rPr lang="en-US" dirty="0"/>
              <a:t>Sources of PM</a:t>
            </a:r>
          </a:p>
          <a:p>
            <a:pPr lvl="1"/>
            <a:r>
              <a:rPr lang="en-US" dirty="0"/>
              <a:t>Many sizes and shapes and can be made up of hundreds of different chemicals.</a:t>
            </a:r>
          </a:p>
          <a:p>
            <a:pPr lvl="1"/>
            <a:r>
              <a:rPr lang="en-US" dirty="0"/>
              <a:t>Some directly from a source: construction sites, unpaved roads, fields, smokestacks or fires.</a:t>
            </a:r>
          </a:p>
          <a:p>
            <a:pPr lvl="1"/>
            <a:r>
              <a:rPr lang="en-US" dirty="0"/>
              <a:t>Most form in the atmosphere by complex reactions of chemicals such as sulfur dioxide and nitrogen oxides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7ABF5-9B1D-DF4F-9DA4-D0F6B6B7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B2D8D-1887-C149-8B9D-CEC9971D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507206"/>
            <a:ext cx="5561949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36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AC7B4-B79E-874C-905F-9BAC5B7C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PM2.5…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20542-5AF8-774B-85C3-6135461A6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0926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(text adapted from </a:t>
            </a:r>
            <a:r>
              <a:rPr lang="en-US" dirty="0" err="1"/>
              <a:t>epa.gov</a:t>
            </a:r>
            <a:r>
              <a:rPr lang="en-US" dirty="0"/>
              <a:t>) Health effects:</a:t>
            </a:r>
          </a:p>
          <a:p>
            <a:pPr lvl="1"/>
            <a:r>
              <a:rPr lang="en-US" dirty="0"/>
              <a:t>premature death in people with heart or lung disease</a:t>
            </a:r>
          </a:p>
          <a:p>
            <a:pPr lvl="1"/>
            <a:r>
              <a:rPr lang="en-US" dirty="0"/>
              <a:t>nonfatal heart attacks</a:t>
            </a:r>
          </a:p>
          <a:p>
            <a:pPr lvl="1"/>
            <a:r>
              <a:rPr lang="en-US" dirty="0"/>
              <a:t>irregular heartbeat</a:t>
            </a:r>
          </a:p>
          <a:p>
            <a:pPr lvl="1"/>
            <a:r>
              <a:rPr lang="en-US" dirty="0"/>
              <a:t>aggravated asthma</a:t>
            </a:r>
          </a:p>
          <a:p>
            <a:pPr lvl="1"/>
            <a:r>
              <a:rPr lang="en-US" dirty="0"/>
              <a:t>decreased lung function</a:t>
            </a:r>
          </a:p>
          <a:p>
            <a:pPr lvl="1"/>
            <a:r>
              <a:rPr lang="en-US" dirty="0"/>
              <a:t>increased respiratory symptoms, such as irritation of the airways</a:t>
            </a:r>
          </a:p>
          <a:p>
            <a:r>
              <a:rPr lang="en-US" dirty="0"/>
              <a:t>Environmental effects</a:t>
            </a:r>
          </a:p>
          <a:p>
            <a:pPr lvl="1"/>
            <a:r>
              <a:rPr lang="en-US" dirty="0"/>
              <a:t>makes lakes and streams acidic</a:t>
            </a:r>
          </a:p>
          <a:p>
            <a:pPr lvl="1"/>
            <a:r>
              <a:rPr lang="en-US" dirty="0"/>
              <a:t>changes the nutrient balance in coastal waters and large river basins</a:t>
            </a:r>
          </a:p>
          <a:p>
            <a:pPr lvl="1"/>
            <a:r>
              <a:rPr lang="en-US" dirty="0"/>
              <a:t>depletes soil nutrients</a:t>
            </a:r>
          </a:p>
          <a:p>
            <a:pPr lvl="1"/>
            <a:r>
              <a:rPr lang="en-US" dirty="0"/>
              <a:t>damages sensitive forests and farm crops</a:t>
            </a:r>
          </a:p>
          <a:p>
            <a:pPr lvl="1"/>
            <a:r>
              <a:rPr lang="en-US" dirty="0"/>
              <a:t>affects the diversity of ecosystems</a:t>
            </a:r>
          </a:p>
          <a:p>
            <a:pPr lvl="1"/>
            <a:r>
              <a:rPr lang="en-US" dirty="0"/>
              <a:t>contributes to acid rain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0DC2E-8D1A-F94F-B9E2-EC7F64466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86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F9301-055B-D74D-B420-C90EB94E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PM2.5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01AB3-8E8E-2A41-9AB9-DE0A5E002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3800" cy="4351338"/>
          </a:xfrm>
        </p:spPr>
        <p:txBody>
          <a:bodyPr>
            <a:normAutofit/>
          </a:bodyPr>
          <a:lstStyle/>
          <a:p>
            <a:r>
              <a:rPr lang="en-US" dirty="0"/>
              <a:t>Go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 to see cool maps</a:t>
            </a:r>
          </a:p>
          <a:p>
            <a:r>
              <a:rPr lang="en-US" dirty="0"/>
              <a:t>And go </a:t>
            </a:r>
            <a:r>
              <a:rPr lang="en-US" dirty="0">
                <a:hlinkClick r:id="rId3"/>
              </a:rPr>
              <a:t>here</a:t>
            </a:r>
            <a:r>
              <a:rPr lang="en-US" dirty="0"/>
              <a:t> to see a list of locations</a:t>
            </a:r>
          </a:p>
          <a:p>
            <a:r>
              <a:rPr lang="en-US" dirty="0"/>
              <a:t>But, how many sensors?</a:t>
            </a:r>
          </a:p>
          <a:p>
            <a:pPr lvl="1"/>
            <a:r>
              <a:rPr lang="en-US" dirty="0"/>
              <a:t>Oakland has three</a:t>
            </a:r>
          </a:p>
          <a:p>
            <a:pPr lvl="1"/>
            <a:r>
              <a:rPr lang="en-US" dirty="0"/>
              <a:t>Berkeley has one, near the Marina</a:t>
            </a:r>
          </a:p>
          <a:p>
            <a:r>
              <a:rPr lang="en-US" dirty="0"/>
              <a:t>However as you may imagine, pollution is much more heterogeneous…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7ABF5-9B1D-DF4F-9DA4-D0F6B6B7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76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74C9E-4BE6-4343-B3EB-53C4CD8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Improving air quality 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BF3B6-0112-324C-A53A-E30A1F584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645" y="5244859"/>
            <a:ext cx="11282130" cy="1375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Josh </a:t>
            </a:r>
            <a:r>
              <a:rPr lang="en-US" dirty="0" err="1"/>
              <a:t>Apte</a:t>
            </a:r>
            <a:r>
              <a:rPr lang="en-US" dirty="0"/>
              <a:t> (ERG PhD alum) partnered with Google, Environmental Defense and West Oakland Environmental Indicators Project to generate air quality data of unprecedented resolution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CC3B2-B337-614F-8A36-29309074D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F7964-7957-9249-A606-423335AF8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97" y="1825625"/>
            <a:ext cx="6511529" cy="3419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6CE5C2-1E46-5740-80FD-60AA66854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4" y="1825625"/>
            <a:ext cx="4140552" cy="341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77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2CA66-3A3E-8C43-9C3F-CA48F3A69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PurpleAir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3A723-FEBA-9041-BEBC-0E48B8709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…sells internet-connected air quality sensors</a:t>
            </a:r>
          </a:p>
          <a:p>
            <a:r>
              <a:rPr lang="en-US" dirty="0"/>
              <a:t>Here is a map of where we </a:t>
            </a:r>
            <a:r>
              <a:rPr lang="en-US"/>
              <a:t>live:</a:t>
            </a:r>
          </a:p>
          <a:p>
            <a:pPr lvl="1"/>
            <a:r>
              <a:rPr lang="en-US"/>
              <a:t>https</a:t>
            </a:r>
            <a:r>
              <a:rPr lang="en-US" dirty="0"/>
              <a:t>://</a:t>
            </a:r>
            <a:r>
              <a:rPr lang="en-US" dirty="0" err="1"/>
              <a:t>www.purpleair.com</a:t>
            </a:r>
            <a:r>
              <a:rPr lang="en-US" dirty="0"/>
              <a:t>/map#11.53/37.82/-122.2063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03DAE-36DC-654F-A7A7-00136AB3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84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826630-3AEE-AD40-8079-D7443156D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2222500"/>
            <a:ext cx="6324600" cy="4470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9A531-34D3-B948-BD72-38546D85E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181"/>
            <a:ext cx="10515600" cy="1325563"/>
          </a:xfrm>
        </p:spPr>
        <p:txBody>
          <a:bodyPr/>
          <a:lstStyle/>
          <a:p>
            <a:r>
              <a:rPr lang="en-US" dirty="0"/>
              <a:t>Baby names data set…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9B76-4578-784B-8BAD-5C29DBA46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900"/>
            <a:ext cx="4775200" cy="4818063"/>
          </a:xfrm>
        </p:spPr>
        <p:txBody>
          <a:bodyPr>
            <a:normAutofit/>
          </a:bodyPr>
          <a:lstStyle/>
          <a:p>
            <a:r>
              <a:rPr lang="en-US" dirty="0"/>
              <a:t>Taken from US social security registrations</a:t>
            </a:r>
          </a:p>
          <a:p>
            <a:pPr lvl="1"/>
            <a:r>
              <a:rPr lang="en-US" dirty="0"/>
              <a:t>System created in 1937</a:t>
            </a:r>
          </a:p>
          <a:p>
            <a:r>
              <a:rPr lang="en-US" dirty="0"/>
              <a:t>Do they form a census?</a:t>
            </a:r>
          </a:p>
          <a:p>
            <a:pPr lvl="1"/>
            <a:r>
              <a:rPr lang="en-US" dirty="0"/>
              <a:t>Does not include most people born before 1937</a:t>
            </a:r>
          </a:p>
          <a:p>
            <a:pPr lvl="1"/>
            <a:r>
              <a:rPr lang="en-US" dirty="0"/>
              <a:t>Does not include all people that move to the US after they are born</a:t>
            </a:r>
          </a:p>
          <a:p>
            <a:pPr lvl="1"/>
            <a:r>
              <a:rPr lang="en-US" dirty="0"/>
              <a:t>Uncommon names (less than 5 times) withheld</a:t>
            </a:r>
          </a:p>
          <a:p>
            <a:pPr lvl="2"/>
            <a:r>
              <a:rPr lang="en-US" dirty="0"/>
              <a:t>Privacy reasons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629D4-0B1F-404F-A9C5-B42329223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13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9325</TotalTime>
  <Words>455</Words>
  <Application>Microsoft Macintosh PowerPoint</Application>
  <PresentationFormat>Widescreen</PresentationFormat>
  <Paragraphs>75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Data, Environment and Society  Lecture 4: More pandas</vt:lpstr>
      <vt:lpstr>Announcements</vt:lpstr>
      <vt:lpstr>Today…</vt:lpstr>
      <vt:lpstr>EPA air quality data</vt:lpstr>
      <vt:lpstr>More on PM2.5…</vt:lpstr>
      <vt:lpstr>PM2.5 monitoring</vt:lpstr>
      <vt:lpstr>Example: Improving air quality assessments</vt:lpstr>
      <vt:lpstr>PurpleAir…</vt:lpstr>
      <vt:lpstr>Baby names data set…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 for Energy and Environment</dc:title>
  <dc:creator>Microsoft Office User</dc:creator>
  <cp:lastModifiedBy>Microsoft Office User</cp:lastModifiedBy>
  <cp:revision>220</cp:revision>
  <dcterms:created xsi:type="dcterms:W3CDTF">2018-08-20T12:51:30Z</dcterms:created>
  <dcterms:modified xsi:type="dcterms:W3CDTF">2018-09-04T16:27:38Z</dcterms:modified>
</cp:coreProperties>
</file>